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4" r:id="rId4"/>
    <p:sldId id="263" r:id="rId5"/>
    <p:sldId id="260" r:id="rId6"/>
    <p:sldId id="258" r:id="rId7"/>
    <p:sldId id="261" r:id="rId8"/>
    <p:sldId id="262" r:id="rId9"/>
    <p:sldId id="271" r:id="rId10"/>
    <p:sldId id="265" r:id="rId11"/>
    <p:sldId id="266" r:id="rId12"/>
    <p:sldId id="267" r:id="rId13"/>
    <p:sldId id="269" r:id="rId14"/>
    <p:sldId id="270" r:id="rId15"/>
    <p:sldId id="268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08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A4921B-CC2D-44EA-A5BA-B7B2C79227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D931827-D7AA-4DCD-B481-4F7E58B901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ACF66D9-C254-472C-85FD-11BF360D8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3734707-2DBA-4FFD-92FC-C8131DE57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16CB41-FC59-4422-B591-ABEDB7595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669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8E272F-D673-4325-AF3D-FE29850F9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6D8B2F3-0372-4670-BC90-723958189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6A22DE-9239-418E-9BA6-0F45E5F59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68DA7E-FB3A-4C75-8C74-245F54499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E3DD10-4056-45A8-83F6-944DD8AA9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8244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F4C1542-6AA2-4315-9110-D77729441B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E11DD8A-63BD-4610-A4BE-F602961F98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CE95A9-9BAF-40B1-B3B3-36675C651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62FE05-F37F-4C6A-A4DD-0B1392D9A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BD1FB8-4B02-4EA0-9C5D-855343BD1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916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88407C-C8A2-4307-901C-4B3DAB5D9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A194D28-930E-4A40-A16F-8D581920D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18677D-BFC0-43F7-88B9-49923C6EF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A64362-313D-4724-A943-46334D787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8D910A-C2F8-4675-8C80-675A424D5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510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443A2E-3C4B-45E7-A056-44A9D5D4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3D0950-2EB1-460B-96E9-F364F4240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B425AD5-AC0B-401D-8AE4-155D7A418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8C6891-FF90-4B90-B73F-74F4B06C8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A8C65F-4FBB-45B7-8259-C4D909477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5694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91F4AA-AF53-4AB4-930A-C83EC1DA2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462823-B5DD-430D-919B-6DE2AE06A3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4F7A020-E5EF-4D34-B24E-64BFFAE08B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A31216C-AD3B-4660-B767-7B046AF3D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D19E974-D4F9-4462-A12C-082C081EC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105FD13-8117-4137-83E5-E7903C256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0529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F12FCA-35E7-4541-ACB6-089AC3F71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C6503B-0C4D-4F2E-8CD6-88A65BA78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6734FB8-E681-4794-A41D-15426EBF68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F5F62A2-586D-40A7-A19C-BF59D9765E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50E2E0D-1EC5-491F-9A8F-11B5E6AEB2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B86FC6E-3BC9-4938-B65C-DC34A009F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8838077-3E1D-4F3F-B87E-C24609F96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B299705-7466-43F0-BFBD-27329CE03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224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C15784-ACCB-4B5D-9B5F-EE1B18C37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5732B1C-7C30-4936-95E1-AC5C5DA97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F8E470-10B6-42CC-AB20-A31CDD122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31BEAC4-5C44-426D-BFEE-4FF0D1099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9409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6A0686E-FFD1-4A55-AE52-BC8B86038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7186443-DA10-4A58-880C-CDC892C05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E2E40C-D987-4975-B3BD-576C786E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8455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47AB48-2455-448A-9D92-BBFCDCB33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7A9DBB-90BE-46A8-9EE0-31AAAFF117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8B2E261-7222-43A1-A1F4-5B32E84C38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A4C22AD-2403-45B7-8CD0-CE4C22AF2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7250AA-17EE-48DE-88C9-B8DED2D8E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80AF63-A78B-4BFD-8E72-F764B9DE9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2193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9382DE-C301-4F12-9D4C-629E7B869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FBEBE3B-3557-4CC7-9D0D-2FE9DD2DF1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335233A-BE62-4986-A935-40AE0D2B0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70B56BA-35BB-4979-8287-A0E1F2532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545708-3D55-45BA-ACFD-D4D3A7994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A26E6A4-85E3-4BB3-BF9D-9FF8A1A81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8656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4CC0AC4-150C-4EB5-A2F7-6ED0E5D9C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2A5DC2F-3AEF-404A-9DB6-75A69405E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5305CA-3CB4-4E58-BCCC-AC83423E08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2AE161-852E-4F0A-A4D4-DFC9BE1DB0E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A34592-19E7-4E42-8518-0BC8BDA8FC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563E5F-1DAD-4243-A10A-E8F0F9DBC5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96B38-4ABB-4AAD-BD71-76F1F4215E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1241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0D6F10DC-FFC6-495F-B2E9-4E1CD9218B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81" t="24481" r="34467" b="30054"/>
          <a:stretch/>
        </p:blipFill>
        <p:spPr>
          <a:xfrm>
            <a:off x="41837" y="768762"/>
            <a:ext cx="12200190" cy="5793698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ABD280F-2072-48FB-89F4-2CF38BED43C9}"/>
              </a:ext>
            </a:extLst>
          </p:cNvPr>
          <p:cNvSpPr txBox="1"/>
          <p:nvPr/>
        </p:nvSpPr>
        <p:spPr>
          <a:xfrm>
            <a:off x="4395275" y="0"/>
            <a:ext cx="29581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Eukaryote</a:t>
            </a:r>
            <a:r>
              <a:rPr lang="de-DE" sz="2800" dirty="0"/>
              <a:t> </a:t>
            </a:r>
            <a:r>
              <a:rPr lang="de-DE" sz="2800" dirty="0" err="1"/>
              <a:t>diversity</a:t>
            </a:r>
            <a:endParaRPr lang="en-GB" sz="2800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69421D4-D60F-429E-986F-E2CE326B4F83}"/>
              </a:ext>
            </a:extLst>
          </p:cNvPr>
          <p:cNvCxnSpPr/>
          <p:nvPr/>
        </p:nvCxnSpPr>
        <p:spPr>
          <a:xfrm flipH="1">
            <a:off x="8829207" y="1289154"/>
            <a:ext cx="1019331" cy="56962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B3E0BD32-50E4-4DF3-9AD6-5C9F1260ED37}"/>
              </a:ext>
            </a:extLst>
          </p:cNvPr>
          <p:cNvCxnSpPr>
            <a:cxnSpLocks/>
          </p:cNvCxnSpPr>
          <p:nvPr/>
        </p:nvCxnSpPr>
        <p:spPr>
          <a:xfrm>
            <a:off x="2343462" y="1573967"/>
            <a:ext cx="1019332" cy="28481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7284061-810B-4069-9EDC-1CF0DEB8296B}"/>
              </a:ext>
            </a:extLst>
          </p:cNvPr>
          <p:cNvCxnSpPr>
            <a:cxnSpLocks/>
          </p:cNvCxnSpPr>
          <p:nvPr/>
        </p:nvCxnSpPr>
        <p:spPr>
          <a:xfrm>
            <a:off x="2173574" y="1492238"/>
            <a:ext cx="1888760" cy="36654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2B6A5581-6FB0-4B91-9C2F-317D60D0F027}"/>
              </a:ext>
            </a:extLst>
          </p:cNvPr>
          <p:cNvCxnSpPr>
            <a:cxnSpLocks/>
          </p:cNvCxnSpPr>
          <p:nvPr/>
        </p:nvCxnSpPr>
        <p:spPr>
          <a:xfrm flipH="1">
            <a:off x="9221450" y="1289154"/>
            <a:ext cx="627088" cy="11242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36933234-A2DE-41BC-8BE7-FD5319FBBB3E}"/>
              </a:ext>
            </a:extLst>
          </p:cNvPr>
          <p:cNvCxnSpPr>
            <a:cxnSpLocks/>
          </p:cNvCxnSpPr>
          <p:nvPr/>
        </p:nvCxnSpPr>
        <p:spPr>
          <a:xfrm flipH="1">
            <a:off x="10200009" y="3665611"/>
            <a:ext cx="817761" cy="751382"/>
          </a:xfrm>
          <a:prstGeom prst="straightConnector1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>
            <a:extLst>
              <a:ext uri="{FF2B5EF4-FFF2-40B4-BE49-F238E27FC236}">
                <a16:creationId xmlns:a16="http://schemas.microsoft.com/office/drawing/2014/main" id="{A609AF11-BE0D-4BD0-BB6A-108F31A915A3}"/>
              </a:ext>
            </a:extLst>
          </p:cNvPr>
          <p:cNvSpPr txBox="1"/>
          <p:nvPr/>
        </p:nvSpPr>
        <p:spPr>
          <a:xfrm>
            <a:off x="41837" y="1204635"/>
            <a:ext cx="2131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Sex „</a:t>
            </a:r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evidenced</a:t>
            </a:r>
            <a:r>
              <a:rPr lang="de-DE" dirty="0"/>
              <a:t>“</a:t>
            </a:r>
            <a:endParaRPr lang="en-GB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2B089975-B30B-4F8D-B1E9-C6A98A93A078}"/>
              </a:ext>
            </a:extLst>
          </p:cNvPr>
          <p:cNvSpPr txBox="1"/>
          <p:nvPr/>
        </p:nvSpPr>
        <p:spPr>
          <a:xfrm>
            <a:off x="9848538" y="961363"/>
            <a:ext cx="2131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Sex „</a:t>
            </a:r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evidenced</a:t>
            </a:r>
            <a:r>
              <a:rPr lang="de-DE" dirty="0"/>
              <a:t>“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718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59CD30B-B9A7-4134-A4AB-16FA64B280F1}"/>
              </a:ext>
            </a:extLst>
          </p:cNvPr>
          <p:cNvSpPr txBox="1"/>
          <p:nvPr/>
        </p:nvSpPr>
        <p:spPr>
          <a:xfrm>
            <a:off x="528507" y="512321"/>
            <a:ext cx="5981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1.RNA-seq assembly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6A91492B-45D4-49DE-BD52-8CD1EFF18685}"/>
              </a:ext>
            </a:extLst>
          </p:cNvPr>
          <p:cNvGrpSpPr/>
          <p:nvPr/>
        </p:nvGrpSpPr>
        <p:grpSpPr>
          <a:xfrm>
            <a:off x="696283" y="1328200"/>
            <a:ext cx="6291746" cy="4926608"/>
            <a:chOff x="1266734" y="948172"/>
            <a:chExt cx="6291746" cy="4926608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55D254C-C968-4B38-9268-8D4B8392E92E}"/>
                </a:ext>
              </a:extLst>
            </p:cNvPr>
            <p:cNvSpPr txBox="1"/>
            <p:nvPr/>
          </p:nvSpPr>
          <p:spPr>
            <a:xfrm>
              <a:off x="1736521" y="2424418"/>
              <a:ext cx="1711354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Trinity assembly</a:t>
              </a:r>
              <a:endParaRPr lang="zh-CN" altLang="en-US" dirty="0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C91A0E12-20E4-4F63-BEF7-DB3A5976ABD3}"/>
                </a:ext>
              </a:extLst>
            </p:cNvPr>
            <p:cNvSpPr txBox="1"/>
            <p:nvPr/>
          </p:nvSpPr>
          <p:spPr>
            <a:xfrm>
              <a:off x="1736520" y="3953596"/>
              <a:ext cx="1711354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Cd-hit cluster</a:t>
              </a:r>
              <a:endParaRPr lang="zh-CN" altLang="en-US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E281740-36E5-46CC-A567-448F68BAA406}"/>
                </a:ext>
              </a:extLst>
            </p:cNvPr>
            <p:cNvSpPr txBox="1"/>
            <p:nvPr/>
          </p:nvSpPr>
          <p:spPr>
            <a:xfrm>
              <a:off x="1736521" y="948172"/>
              <a:ext cx="1711354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Raw data</a:t>
              </a:r>
              <a:endParaRPr lang="zh-CN" altLang="en-US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74BFC76-6D05-4281-878F-62AC3BF61349}"/>
                </a:ext>
              </a:extLst>
            </p:cNvPr>
            <p:cNvSpPr txBox="1"/>
            <p:nvPr/>
          </p:nvSpPr>
          <p:spPr>
            <a:xfrm>
              <a:off x="1266734" y="3195655"/>
              <a:ext cx="2617365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Get longest transcription </a:t>
              </a:r>
              <a:endParaRPr lang="zh-CN" altLang="en-US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3916799-1D0D-4DC1-891E-F8243F54E27E}"/>
                </a:ext>
              </a:extLst>
            </p:cNvPr>
            <p:cNvSpPr txBox="1"/>
            <p:nvPr/>
          </p:nvSpPr>
          <p:spPr>
            <a:xfrm>
              <a:off x="1736521" y="1639885"/>
              <a:ext cx="1711354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Clean data</a:t>
              </a:r>
              <a:endParaRPr lang="zh-CN" altLang="en-US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E81040A-7EC7-4F1B-BF0B-00EC76605F9F}"/>
                </a:ext>
              </a:extLst>
            </p:cNvPr>
            <p:cNvSpPr txBox="1"/>
            <p:nvPr/>
          </p:nvSpPr>
          <p:spPr>
            <a:xfrm>
              <a:off x="1736520" y="4732324"/>
              <a:ext cx="1711354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err="1"/>
                <a:t>Rsem</a:t>
              </a:r>
              <a:r>
                <a:rPr lang="en-US" altLang="zh-CN" dirty="0"/>
                <a:t> quantify</a:t>
              </a:r>
              <a:endParaRPr lang="zh-CN" altLang="en-US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86442780-8575-40B9-BF09-9CB599E1F03E}"/>
                </a:ext>
              </a:extLst>
            </p:cNvPr>
            <p:cNvSpPr txBox="1"/>
            <p:nvPr/>
          </p:nvSpPr>
          <p:spPr>
            <a:xfrm>
              <a:off x="1719737" y="5505448"/>
              <a:ext cx="1711354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/>
                <a:t>DEGs</a:t>
              </a:r>
              <a:endParaRPr lang="zh-CN" altLang="en-US" dirty="0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96F7153-23D5-4FCF-831C-8863E2771C80}"/>
                </a:ext>
              </a:extLst>
            </p:cNvPr>
            <p:cNvSpPr txBox="1"/>
            <p:nvPr/>
          </p:nvSpPr>
          <p:spPr>
            <a:xfrm>
              <a:off x="6300131" y="5505448"/>
              <a:ext cx="1258349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Enrichment </a:t>
              </a:r>
              <a:endParaRPr lang="zh-CN" altLang="en-US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E9903AE-AAF9-4CEE-9FD0-C00F81EFBE9A}"/>
                </a:ext>
              </a:extLst>
            </p:cNvPr>
            <p:cNvSpPr txBox="1"/>
            <p:nvPr/>
          </p:nvSpPr>
          <p:spPr>
            <a:xfrm>
              <a:off x="4205677" y="5505448"/>
              <a:ext cx="1319868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Protein seq</a:t>
              </a:r>
              <a:endParaRPr lang="zh-CN" altLang="en-US" dirty="0"/>
            </a:p>
          </p:txBody>
        </p: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D2131F56-5F8F-43F0-BF82-E34950361714}"/>
                </a:ext>
              </a:extLst>
            </p:cNvPr>
            <p:cNvCxnSpPr>
              <a:stCxn id="6" idx="2"/>
              <a:endCxn id="8" idx="0"/>
            </p:cNvCxnSpPr>
            <p:nvPr/>
          </p:nvCxnSpPr>
          <p:spPr>
            <a:xfrm>
              <a:off x="2592198" y="1317504"/>
              <a:ext cx="0" cy="32238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8B97A206-8B4D-42E1-8989-C2AB934E7C8B}"/>
                </a:ext>
              </a:extLst>
            </p:cNvPr>
            <p:cNvCxnSpPr>
              <a:cxnSpLocks/>
              <a:endCxn id="4" idx="0"/>
            </p:cNvCxnSpPr>
            <p:nvPr/>
          </p:nvCxnSpPr>
          <p:spPr>
            <a:xfrm>
              <a:off x="2592197" y="2009217"/>
              <a:ext cx="1" cy="41520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2BAC6D6C-74E6-4DAE-8651-49EBFF6A63F2}"/>
                </a:ext>
              </a:extLst>
            </p:cNvPr>
            <p:cNvCxnSpPr>
              <a:cxnSpLocks/>
            </p:cNvCxnSpPr>
            <p:nvPr/>
          </p:nvCxnSpPr>
          <p:spPr>
            <a:xfrm>
              <a:off x="2575417" y="2789337"/>
              <a:ext cx="1" cy="41520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B24E603A-C72A-4250-B78A-569F5E219FC2}"/>
                </a:ext>
              </a:extLst>
            </p:cNvPr>
            <p:cNvCxnSpPr>
              <a:cxnSpLocks/>
            </p:cNvCxnSpPr>
            <p:nvPr/>
          </p:nvCxnSpPr>
          <p:spPr>
            <a:xfrm>
              <a:off x="2575415" y="3551691"/>
              <a:ext cx="1" cy="41520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C7175EDF-0ACD-4379-9522-757978DFB258}"/>
                </a:ext>
              </a:extLst>
            </p:cNvPr>
            <p:cNvCxnSpPr>
              <a:cxnSpLocks/>
            </p:cNvCxnSpPr>
            <p:nvPr/>
          </p:nvCxnSpPr>
          <p:spPr>
            <a:xfrm>
              <a:off x="2575414" y="4320218"/>
              <a:ext cx="1" cy="415201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147CF9CF-7454-465C-85A5-63092CFDCC70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>
              <a:off x="2558630" y="5116021"/>
              <a:ext cx="16784" cy="389427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DAE34451-BCC8-489F-BEE0-C2810E986B08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>
              <a:off x="3431091" y="5688460"/>
              <a:ext cx="774586" cy="1654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86654863-AD75-4B0B-AD70-B8D87527B9AD}"/>
                </a:ext>
              </a:extLst>
            </p:cNvPr>
            <p:cNvCxnSpPr>
              <a:cxnSpLocks/>
            </p:cNvCxnSpPr>
            <p:nvPr/>
          </p:nvCxnSpPr>
          <p:spPr>
            <a:xfrm>
              <a:off x="5529738" y="5686806"/>
              <a:ext cx="774586" cy="1654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21" name="表格 26">
            <a:extLst>
              <a:ext uri="{FF2B5EF4-FFF2-40B4-BE49-F238E27FC236}">
                <a16:creationId xmlns:a16="http://schemas.microsoft.com/office/drawing/2014/main" id="{E51E3F2F-DA0A-46F1-96EF-2F07F7FED5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816541"/>
              </p:ext>
            </p:extLst>
          </p:nvPr>
        </p:nvGraphicFramePr>
        <p:xfrm>
          <a:off x="3758268" y="3936626"/>
          <a:ext cx="8338188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9698">
                  <a:extLst>
                    <a:ext uri="{9D8B030D-6E8A-4147-A177-3AD203B41FA5}">
                      <a16:colId xmlns:a16="http://schemas.microsoft.com/office/drawing/2014/main" val="530957056"/>
                    </a:ext>
                  </a:extLst>
                </a:gridCol>
                <a:gridCol w="1389698">
                  <a:extLst>
                    <a:ext uri="{9D8B030D-6E8A-4147-A177-3AD203B41FA5}">
                      <a16:colId xmlns:a16="http://schemas.microsoft.com/office/drawing/2014/main" val="1239276931"/>
                    </a:ext>
                  </a:extLst>
                </a:gridCol>
                <a:gridCol w="1163430">
                  <a:extLst>
                    <a:ext uri="{9D8B030D-6E8A-4147-A177-3AD203B41FA5}">
                      <a16:colId xmlns:a16="http://schemas.microsoft.com/office/drawing/2014/main" val="2586674089"/>
                    </a:ext>
                  </a:extLst>
                </a:gridCol>
                <a:gridCol w="1615966">
                  <a:extLst>
                    <a:ext uri="{9D8B030D-6E8A-4147-A177-3AD203B41FA5}">
                      <a16:colId xmlns:a16="http://schemas.microsoft.com/office/drawing/2014/main" val="202000129"/>
                    </a:ext>
                  </a:extLst>
                </a:gridCol>
                <a:gridCol w="1389698">
                  <a:extLst>
                    <a:ext uri="{9D8B030D-6E8A-4147-A177-3AD203B41FA5}">
                      <a16:colId xmlns:a16="http://schemas.microsoft.com/office/drawing/2014/main" val="2642442540"/>
                    </a:ext>
                  </a:extLst>
                </a:gridCol>
                <a:gridCol w="1389698">
                  <a:extLst>
                    <a:ext uri="{9D8B030D-6E8A-4147-A177-3AD203B41FA5}">
                      <a16:colId xmlns:a16="http://schemas.microsoft.com/office/drawing/2014/main" val="22088084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Results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Trinity assembly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Unigenes</a:t>
                      </a:r>
                      <a:r>
                        <a:rPr lang="en-US" altLang="zh-CN" dirty="0"/>
                        <a:t>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Cd-hit transcriptions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Transdecoder</a:t>
                      </a:r>
                      <a:r>
                        <a:rPr lang="en-US" altLang="zh-CN" dirty="0"/>
                        <a:t> to Protein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Protein cd-hit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5699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Num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43531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40050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36525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26868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26580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7206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813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C314B4E-F59A-437B-99E1-CC170D437E52}"/>
              </a:ext>
            </a:extLst>
          </p:cNvPr>
          <p:cNvSpPr txBox="1"/>
          <p:nvPr/>
        </p:nvSpPr>
        <p:spPr>
          <a:xfrm>
            <a:off x="629170" y="469809"/>
            <a:ext cx="5981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2. DEGs detect</a:t>
            </a:r>
          </a:p>
        </p:txBody>
      </p:sp>
      <p:graphicFrame>
        <p:nvGraphicFramePr>
          <p:cNvPr id="26" name="表格 26">
            <a:extLst>
              <a:ext uri="{FF2B5EF4-FFF2-40B4-BE49-F238E27FC236}">
                <a16:creationId xmlns:a16="http://schemas.microsoft.com/office/drawing/2014/main" id="{ED02D566-79FD-40F9-93A7-1BDB3830F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755663"/>
              </p:ext>
            </p:extLst>
          </p:nvPr>
        </p:nvGraphicFramePr>
        <p:xfrm>
          <a:off x="1528660" y="1525009"/>
          <a:ext cx="930153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0255">
                  <a:extLst>
                    <a:ext uri="{9D8B030D-6E8A-4147-A177-3AD203B41FA5}">
                      <a16:colId xmlns:a16="http://schemas.microsoft.com/office/drawing/2014/main" val="530957056"/>
                    </a:ext>
                  </a:extLst>
                </a:gridCol>
                <a:gridCol w="1550255">
                  <a:extLst>
                    <a:ext uri="{9D8B030D-6E8A-4147-A177-3AD203B41FA5}">
                      <a16:colId xmlns:a16="http://schemas.microsoft.com/office/drawing/2014/main" val="1239276931"/>
                    </a:ext>
                  </a:extLst>
                </a:gridCol>
                <a:gridCol w="1550255">
                  <a:extLst>
                    <a:ext uri="{9D8B030D-6E8A-4147-A177-3AD203B41FA5}">
                      <a16:colId xmlns:a16="http://schemas.microsoft.com/office/drawing/2014/main" val="2586674089"/>
                    </a:ext>
                  </a:extLst>
                </a:gridCol>
                <a:gridCol w="1550255">
                  <a:extLst>
                    <a:ext uri="{9D8B030D-6E8A-4147-A177-3AD203B41FA5}">
                      <a16:colId xmlns:a16="http://schemas.microsoft.com/office/drawing/2014/main" val="202000129"/>
                    </a:ext>
                  </a:extLst>
                </a:gridCol>
                <a:gridCol w="1550255">
                  <a:extLst>
                    <a:ext uri="{9D8B030D-6E8A-4147-A177-3AD203B41FA5}">
                      <a16:colId xmlns:a16="http://schemas.microsoft.com/office/drawing/2014/main" val="2642442540"/>
                    </a:ext>
                  </a:extLst>
                </a:gridCol>
                <a:gridCol w="1550255">
                  <a:extLst>
                    <a:ext uri="{9D8B030D-6E8A-4147-A177-3AD203B41FA5}">
                      <a16:colId xmlns:a16="http://schemas.microsoft.com/office/drawing/2014/main" val="22088084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Results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Trinity assembly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Unigenes</a:t>
                      </a:r>
                      <a:r>
                        <a:rPr lang="en-US" altLang="zh-CN" dirty="0"/>
                        <a:t>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Cd-hit transcriptions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Transdecoder</a:t>
                      </a:r>
                      <a:r>
                        <a:rPr lang="en-US" altLang="zh-CN" dirty="0"/>
                        <a:t> to Protein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Protein cd-hit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5699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Num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43531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40050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36525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26868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26580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720643"/>
                  </a:ext>
                </a:extLst>
              </a:tr>
            </a:tbl>
          </a:graphicData>
        </a:graphic>
      </p:graphicFrame>
      <p:graphicFrame>
        <p:nvGraphicFramePr>
          <p:cNvPr id="28" name="表格 28">
            <a:extLst>
              <a:ext uri="{FF2B5EF4-FFF2-40B4-BE49-F238E27FC236}">
                <a16:creationId xmlns:a16="http://schemas.microsoft.com/office/drawing/2014/main" id="{075E1236-9DDB-4431-9996-30A37EE55A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9463944"/>
              </p:ext>
            </p:extLst>
          </p:nvPr>
        </p:nvGraphicFramePr>
        <p:xfrm>
          <a:off x="6367244" y="3698796"/>
          <a:ext cx="282709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3545">
                  <a:extLst>
                    <a:ext uri="{9D8B030D-6E8A-4147-A177-3AD203B41FA5}">
                      <a16:colId xmlns:a16="http://schemas.microsoft.com/office/drawing/2014/main" val="1513349260"/>
                    </a:ext>
                  </a:extLst>
                </a:gridCol>
                <a:gridCol w="1413545">
                  <a:extLst>
                    <a:ext uri="{9D8B030D-6E8A-4147-A177-3AD203B41FA5}">
                      <a16:colId xmlns:a16="http://schemas.microsoft.com/office/drawing/2014/main" val="42913345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DEGs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Protein 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071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16474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15327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102912"/>
                  </a:ext>
                </a:extLst>
              </a:tr>
            </a:tbl>
          </a:graphicData>
        </a:graphic>
      </p:graphicFrame>
      <p:sp>
        <p:nvSpPr>
          <p:cNvPr id="29" name="箭头: 下 28">
            <a:extLst>
              <a:ext uri="{FF2B5EF4-FFF2-40B4-BE49-F238E27FC236}">
                <a16:creationId xmlns:a16="http://schemas.microsoft.com/office/drawing/2014/main" id="{869FD6FE-9CEA-4B0F-87CA-FE6B99CA7255}"/>
              </a:ext>
            </a:extLst>
          </p:cNvPr>
          <p:cNvSpPr/>
          <p:nvPr/>
        </p:nvSpPr>
        <p:spPr>
          <a:xfrm>
            <a:off x="6769916" y="2757196"/>
            <a:ext cx="302003" cy="7416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06FAC56-303E-4BEA-BD93-FA97690AAA83}"/>
              </a:ext>
            </a:extLst>
          </p:cNvPr>
          <p:cNvSpPr txBox="1"/>
          <p:nvPr/>
        </p:nvSpPr>
        <p:spPr>
          <a:xfrm>
            <a:off x="7415867" y="2944536"/>
            <a:ext cx="1669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Adjust-P value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2148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F3D78A6-A671-44C9-B4F9-64053DE56ED7}"/>
              </a:ext>
            </a:extLst>
          </p:cNvPr>
          <p:cNvSpPr txBox="1"/>
          <p:nvPr/>
        </p:nvSpPr>
        <p:spPr>
          <a:xfrm>
            <a:off x="469783" y="662731"/>
            <a:ext cx="5981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3.Enriched pathway and a example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1447C20-1F6F-4C7B-B89A-523F56FEA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402" y="847397"/>
            <a:ext cx="4815980" cy="481598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59D08F1-197F-40B8-8DF9-CDD3FC67837B}"/>
              </a:ext>
            </a:extLst>
          </p:cNvPr>
          <p:cNvSpPr txBox="1"/>
          <p:nvPr/>
        </p:nvSpPr>
        <p:spPr>
          <a:xfrm>
            <a:off x="972680" y="1194623"/>
            <a:ext cx="6652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Using 4 close species for annotation and enrichment and </a:t>
            </a:r>
            <a:r>
              <a:rPr lang="en-US" altLang="zh-CN" dirty="0">
                <a:solidFill>
                  <a:srgbClr val="00B0F0"/>
                </a:solidFill>
              </a:rPr>
              <a:t>37 shared</a:t>
            </a:r>
            <a:endParaRPr lang="zh-CN" altLang="en-US" dirty="0">
              <a:solidFill>
                <a:srgbClr val="00B0F0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72C1936-012B-48AA-9CED-07B6F0CA5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20" y="1933803"/>
            <a:ext cx="6592310" cy="463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637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218C45-2171-4EA6-9C00-84B4FC42B587}"/>
              </a:ext>
            </a:extLst>
          </p:cNvPr>
          <p:cNvSpPr txBox="1"/>
          <p:nvPr/>
        </p:nvSpPr>
        <p:spPr>
          <a:xfrm>
            <a:off x="1535185" y="822121"/>
            <a:ext cx="4093828" cy="5632311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Metabolic pathways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Biosynthesis of antibiotics</a:t>
            </a:r>
          </a:p>
          <a:p>
            <a:r>
              <a:rPr lang="en-US" altLang="zh-CN" dirty="0"/>
              <a:t>Biosynthesis of secondary metabolites</a:t>
            </a:r>
          </a:p>
          <a:p>
            <a:r>
              <a:rPr lang="en-US" altLang="zh-CN" dirty="0"/>
              <a:t>Carbon metabolism</a:t>
            </a:r>
          </a:p>
          <a:p>
            <a:r>
              <a:rPr lang="en-US" altLang="zh-CN" dirty="0"/>
              <a:t>RNA transport</a:t>
            </a:r>
          </a:p>
          <a:p>
            <a:r>
              <a:rPr lang="en-US" altLang="zh-CN" dirty="0"/>
              <a:t>Ubiquitin mediated proteolysis</a:t>
            </a:r>
          </a:p>
          <a:p>
            <a:r>
              <a:rPr lang="en-US" altLang="zh-CN" dirty="0"/>
              <a:t>Peroxisome</a:t>
            </a:r>
          </a:p>
          <a:p>
            <a:r>
              <a:rPr lang="en-US" altLang="zh-CN" dirty="0"/>
              <a:t>Purine metabolism</a:t>
            </a:r>
          </a:p>
          <a:p>
            <a:r>
              <a:rPr lang="en-US" altLang="zh-CN" dirty="0"/>
              <a:t>Biosynthesis of amino acids</a:t>
            </a:r>
          </a:p>
          <a:p>
            <a:r>
              <a:rPr lang="en-US" altLang="zh-CN" dirty="0"/>
              <a:t>Ribosome biogenesis in eukaryotes</a:t>
            </a:r>
          </a:p>
          <a:p>
            <a:r>
              <a:rPr lang="en-US" altLang="zh-CN" dirty="0"/>
              <a:t>Oxidative phosphorylation</a:t>
            </a:r>
          </a:p>
          <a:p>
            <a:r>
              <a:rPr lang="en-US" altLang="zh-CN" dirty="0">
                <a:solidFill>
                  <a:srgbClr val="00B0F0"/>
                </a:solidFill>
              </a:rPr>
              <a:t>Nucleotide excision repair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DNA replication</a:t>
            </a:r>
          </a:p>
          <a:p>
            <a:r>
              <a:rPr lang="en-US" altLang="zh-CN" dirty="0"/>
              <a:t>Glycerophospholipid metabolism</a:t>
            </a:r>
          </a:p>
          <a:p>
            <a:r>
              <a:rPr lang="en-US" altLang="zh-CN" dirty="0"/>
              <a:t>Fatty acid degradation</a:t>
            </a:r>
          </a:p>
          <a:p>
            <a:r>
              <a:rPr lang="en-US" altLang="zh-CN" dirty="0"/>
              <a:t>Cysteine and methionine metabolism</a:t>
            </a:r>
          </a:p>
          <a:p>
            <a:r>
              <a:rPr lang="en-US" altLang="zh-CN" dirty="0"/>
              <a:t>Glutathione metabolism</a:t>
            </a:r>
          </a:p>
          <a:p>
            <a:r>
              <a:rPr lang="en-US" altLang="zh-CN" dirty="0"/>
              <a:t>Arginine and proline metabolism</a:t>
            </a:r>
          </a:p>
          <a:p>
            <a:r>
              <a:rPr lang="en-US" altLang="zh-CN" dirty="0"/>
              <a:t>Propanoate metabolism</a:t>
            </a:r>
          </a:p>
          <a:p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CA1FE6E-809B-4139-822F-F37845EB6F02}"/>
              </a:ext>
            </a:extLst>
          </p:cNvPr>
          <p:cNvSpPr txBox="1"/>
          <p:nvPr/>
        </p:nvSpPr>
        <p:spPr>
          <a:xfrm>
            <a:off x="6247002" y="822121"/>
            <a:ext cx="4474128" cy="5078313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beta-Alanine metabolism</a:t>
            </a:r>
          </a:p>
          <a:p>
            <a:r>
              <a:rPr lang="en-US" altLang="zh-CN" dirty="0"/>
              <a:t>Fatty acid metabolism</a:t>
            </a:r>
          </a:p>
          <a:p>
            <a:r>
              <a:rPr lang="en-US" altLang="zh-CN" dirty="0"/>
              <a:t>N-Glycan biosynthesis</a:t>
            </a:r>
          </a:p>
          <a:p>
            <a:r>
              <a:rPr lang="en-US" altLang="zh-CN" dirty="0">
                <a:solidFill>
                  <a:srgbClr val="00B0F0"/>
                </a:solidFill>
              </a:rPr>
              <a:t>Mismatch repair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Homologous recombination</a:t>
            </a:r>
          </a:p>
          <a:p>
            <a:r>
              <a:rPr lang="en-US" altLang="zh-CN" dirty="0"/>
              <a:t>Alanine, aspartate and glutamate metabolism</a:t>
            </a:r>
          </a:p>
          <a:p>
            <a:r>
              <a:rPr lang="en-US" altLang="zh-CN" dirty="0">
                <a:solidFill>
                  <a:srgbClr val="00B0F0"/>
                </a:solidFill>
              </a:rPr>
              <a:t>Base excision repair</a:t>
            </a:r>
          </a:p>
          <a:p>
            <a:r>
              <a:rPr lang="en-US" altLang="zh-CN" dirty="0"/>
              <a:t>Lysine degradation</a:t>
            </a:r>
          </a:p>
          <a:p>
            <a:r>
              <a:rPr lang="en-US" altLang="zh-CN" dirty="0"/>
              <a:t>Pentose phosphate pathway</a:t>
            </a:r>
          </a:p>
          <a:p>
            <a:r>
              <a:rPr lang="en-US" altLang="zh-CN" dirty="0"/>
              <a:t>Pyruvate metabolism</a:t>
            </a:r>
          </a:p>
          <a:p>
            <a:r>
              <a:rPr lang="en-US" altLang="zh-CN" dirty="0"/>
              <a:t>Ether lipid metabolism</a:t>
            </a:r>
          </a:p>
          <a:p>
            <a:r>
              <a:rPr lang="en-US" altLang="zh-CN" dirty="0"/>
              <a:t>Glyoxylate and dicarboxylate metabolism</a:t>
            </a:r>
          </a:p>
          <a:p>
            <a:r>
              <a:rPr lang="en-US" altLang="zh-CN" dirty="0"/>
              <a:t>Aminoacyl-tRNA biosynthesis</a:t>
            </a:r>
          </a:p>
          <a:p>
            <a:r>
              <a:rPr lang="en-US" altLang="zh-CN" dirty="0"/>
              <a:t>Glycolysis / Gluconeogenesis</a:t>
            </a:r>
          </a:p>
          <a:p>
            <a:r>
              <a:rPr lang="en-US" altLang="zh-CN" dirty="0"/>
              <a:t>Biosynthesis of unsaturated fatty acids</a:t>
            </a:r>
          </a:p>
          <a:p>
            <a:r>
              <a:rPr lang="en-US" altLang="zh-CN" dirty="0" err="1"/>
              <a:t>Glycerolipid</a:t>
            </a:r>
            <a:r>
              <a:rPr lang="en-US" altLang="zh-CN" dirty="0"/>
              <a:t> metabolism</a:t>
            </a:r>
          </a:p>
          <a:p>
            <a:r>
              <a:rPr lang="en-US" altLang="zh-CN" dirty="0"/>
              <a:t>Fatty acid biosynthesis</a:t>
            </a:r>
          </a:p>
          <a:p>
            <a:r>
              <a:rPr lang="en-US" altLang="zh-CN" dirty="0"/>
              <a:t>Terpenoid backbone biosynthesis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5626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C2117FC8-49DF-42D4-9F17-A9D737D711ED}"/>
              </a:ext>
            </a:extLst>
          </p:cNvPr>
          <p:cNvGrpSpPr/>
          <p:nvPr/>
        </p:nvGrpSpPr>
        <p:grpSpPr>
          <a:xfrm>
            <a:off x="837065" y="565296"/>
            <a:ext cx="9953013" cy="6189152"/>
            <a:chOff x="887399" y="313626"/>
            <a:chExt cx="9953013" cy="6189152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98E8165-E1BE-429E-AA33-8CDA6AF24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5362" y="313626"/>
              <a:ext cx="9925050" cy="89535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C42E8E5-B10A-4126-B420-01C9CC7D6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5362" y="1208976"/>
              <a:ext cx="9925050" cy="3095625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B3864A3A-053B-4B51-AB23-8F1113669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05837" y="4304601"/>
              <a:ext cx="9934575" cy="733425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F78D8870-C7F8-4F6E-818B-AC668F726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7399" y="5578853"/>
              <a:ext cx="9944100" cy="923925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945CDA30-D8D6-4802-AD1C-2E28765266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6449" y="5035928"/>
              <a:ext cx="9906000" cy="542925"/>
            </a:xfrm>
            <a:prstGeom prst="rect">
              <a:avLst/>
            </a:prstGeom>
          </p:spPr>
        </p:pic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C8950C17-C0A6-49D0-AB5B-DCF6E7D09710}"/>
              </a:ext>
            </a:extLst>
          </p:cNvPr>
          <p:cNvSpPr txBox="1"/>
          <p:nvPr/>
        </p:nvSpPr>
        <p:spPr>
          <a:xfrm>
            <a:off x="838899" y="83890"/>
            <a:ext cx="3707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Pathway found in human database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32410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1BC59F0-42B2-46EC-B704-DC2C304DB885}"/>
              </a:ext>
            </a:extLst>
          </p:cNvPr>
          <p:cNvSpPr txBox="1"/>
          <p:nvPr/>
        </p:nvSpPr>
        <p:spPr>
          <a:xfrm>
            <a:off x="746620" y="453005"/>
            <a:ext cx="5981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4.pcr</a:t>
            </a:r>
            <a:r>
              <a:rPr lang="zh-CN" altLang="en-US" dirty="0"/>
              <a:t> </a:t>
            </a:r>
            <a:r>
              <a:rPr lang="en-US" altLang="zh-CN" dirty="0" err="1"/>
              <a:t>validatiion</a:t>
            </a:r>
            <a:r>
              <a:rPr lang="zh-CN" altLang="en-US" dirty="0"/>
              <a:t> </a:t>
            </a:r>
            <a:endParaRPr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39A344A-C200-4B58-9678-31907A6D46F0}"/>
              </a:ext>
            </a:extLst>
          </p:cNvPr>
          <p:cNvSpPr txBox="1"/>
          <p:nvPr/>
        </p:nvSpPr>
        <p:spPr>
          <a:xfrm>
            <a:off x="1904301" y="1551963"/>
            <a:ext cx="5352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Pick some genes of the pathway we interested </a:t>
            </a:r>
          </a:p>
        </p:txBody>
      </p:sp>
    </p:spTree>
    <p:extLst>
      <p:ext uri="{BB962C8B-B14F-4D97-AF65-F5344CB8AC3E}">
        <p14:creationId xmlns:p14="http://schemas.microsoft.com/office/powerpoint/2010/main" val="1977930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6512FA1-0D34-494F-9355-2E465845C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449" y="248901"/>
            <a:ext cx="3954011" cy="336934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4FFFC7C-47F6-4148-A260-48FE1D0056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0580" y="4639111"/>
            <a:ext cx="4379501" cy="20616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EEB7576-A495-40EF-ACA8-11D31D26D3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617" y="438150"/>
            <a:ext cx="4495800" cy="299085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A9445E5-36D1-4B85-B804-8D8724FF8580}"/>
              </a:ext>
            </a:extLst>
          </p:cNvPr>
          <p:cNvSpPr txBox="1"/>
          <p:nvPr/>
        </p:nvSpPr>
        <p:spPr>
          <a:xfrm>
            <a:off x="1494638" y="3777086"/>
            <a:ext cx="2927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Top 10-20 pathways </a:t>
            </a:r>
            <a:r>
              <a:rPr lang="en-US" altLang="zh-CN" dirty="0" err="1"/>
              <a:t>blobplot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30F54E9-427B-4989-A55C-5F28B199AB49}"/>
              </a:ext>
            </a:extLst>
          </p:cNvPr>
          <p:cNvSpPr txBox="1"/>
          <p:nvPr/>
        </p:nvSpPr>
        <p:spPr>
          <a:xfrm>
            <a:off x="7115261" y="3777086"/>
            <a:ext cx="2927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One pathways with the DEGs 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E5AA88C-CAFE-4D66-AF45-238A0963BDA6}"/>
              </a:ext>
            </a:extLst>
          </p:cNvPr>
          <p:cNvSpPr txBox="1"/>
          <p:nvPr/>
        </p:nvSpPr>
        <p:spPr>
          <a:xfrm>
            <a:off x="7803158" y="5572331"/>
            <a:ext cx="3320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DEG compare in the two groups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0803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0C8F621B-459C-4D9E-9EA5-867DB4C42C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81" t="19892" r="43196" b="9070"/>
          <a:stretch/>
        </p:blipFill>
        <p:spPr>
          <a:xfrm rot="5400000">
            <a:off x="884715" y="-921227"/>
            <a:ext cx="6687405" cy="887104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BCCF7D8-43C6-4B0F-92FB-94426A7A0D1E}"/>
              </a:ext>
            </a:extLst>
          </p:cNvPr>
          <p:cNvSpPr txBox="1"/>
          <p:nvPr/>
        </p:nvSpPr>
        <p:spPr>
          <a:xfrm>
            <a:off x="6157711" y="1412513"/>
            <a:ext cx="68766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People </a:t>
            </a:r>
            <a:r>
              <a:rPr lang="de-DE" sz="2400" dirty="0" err="1"/>
              <a:t>argue</a:t>
            </a:r>
            <a:r>
              <a:rPr lang="de-DE" sz="2400" dirty="0"/>
              <a:t> </a:t>
            </a:r>
            <a:r>
              <a:rPr lang="de-DE" sz="2400" dirty="0" err="1"/>
              <a:t>since</a:t>
            </a:r>
            <a:r>
              <a:rPr lang="de-DE" sz="2400" dirty="0"/>
              <a:t> so </a:t>
            </a:r>
            <a:r>
              <a:rPr lang="de-DE" sz="2400" dirty="0" err="1"/>
              <a:t>called</a:t>
            </a:r>
            <a:r>
              <a:rPr lang="de-DE" sz="2400" dirty="0"/>
              <a:t> „</a:t>
            </a:r>
            <a:r>
              <a:rPr lang="de-DE" sz="2400" dirty="0" err="1"/>
              <a:t>meiosis</a:t>
            </a:r>
            <a:r>
              <a:rPr lang="de-DE" sz="2400" dirty="0"/>
              <a:t> genes“ </a:t>
            </a:r>
            <a:r>
              <a:rPr lang="en-GB" sz="2400" dirty="0"/>
              <a:t>are </a:t>
            </a:r>
          </a:p>
          <a:p>
            <a:r>
              <a:rPr lang="de-DE" sz="2400" dirty="0" err="1"/>
              <a:t>present</a:t>
            </a:r>
            <a:r>
              <a:rPr lang="de-DE" sz="2400" dirty="0"/>
              <a:t> in </a:t>
            </a:r>
            <a:r>
              <a:rPr lang="de-DE" sz="2400" dirty="0" err="1"/>
              <a:t>most</a:t>
            </a:r>
            <a:r>
              <a:rPr lang="de-DE" sz="2400" dirty="0"/>
              <a:t> </a:t>
            </a:r>
            <a:r>
              <a:rPr lang="de-DE" sz="2400" dirty="0" err="1"/>
              <a:t>eukaryotes</a:t>
            </a:r>
            <a:r>
              <a:rPr lang="de-DE" sz="2400" dirty="0"/>
              <a:t> all </a:t>
            </a:r>
            <a:r>
              <a:rPr lang="de-DE" sz="2400" dirty="0" err="1"/>
              <a:t>protists</a:t>
            </a:r>
            <a:r>
              <a:rPr lang="de-DE" sz="2400" dirty="0"/>
              <a:t> must </a:t>
            </a:r>
            <a:r>
              <a:rPr lang="de-DE" sz="2400" dirty="0" err="1"/>
              <a:t>be</a:t>
            </a:r>
            <a:r>
              <a:rPr lang="de-DE" sz="2400" dirty="0"/>
              <a:t> sexual</a:t>
            </a:r>
          </a:p>
        </p:txBody>
      </p:sp>
    </p:spTree>
    <p:extLst>
      <p:ext uri="{BB962C8B-B14F-4D97-AF65-F5344CB8AC3E}">
        <p14:creationId xmlns:p14="http://schemas.microsoft.com/office/powerpoint/2010/main" val="3733707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0D6F10DC-FFC6-495F-B2E9-4E1CD9218B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81" t="24481" r="34467" b="30054"/>
          <a:stretch/>
        </p:blipFill>
        <p:spPr>
          <a:xfrm>
            <a:off x="154898" y="809471"/>
            <a:ext cx="12200190" cy="5793698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ABD280F-2072-48FB-89F4-2CF38BED43C9}"/>
              </a:ext>
            </a:extLst>
          </p:cNvPr>
          <p:cNvSpPr txBox="1"/>
          <p:nvPr/>
        </p:nvSpPr>
        <p:spPr>
          <a:xfrm>
            <a:off x="4395275" y="0"/>
            <a:ext cx="29581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Eukaryote</a:t>
            </a:r>
            <a:r>
              <a:rPr lang="de-DE" sz="2800" dirty="0"/>
              <a:t> </a:t>
            </a:r>
            <a:r>
              <a:rPr lang="de-DE" sz="2800" dirty="0" err="1"/>
              <a:t>diversity</a:t>
            </a:r>
            <a:endParaRPr lang="en-GB" sz="2800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69421D4-D60F-429E-986F-E2CE326B4F83}"/>
              </a:ext>
            </a:extLst>
          </p:cNvPr>
          <p:cNvCxnSpPr/>
          <p:nvPr/>
        </p:nvCxnSpPr>
        <p:spPr>
          <a:xfrm flipH="1">
            <a:off x="8829207" y="1289154"/>
            <a:ext cx="1019331" cy="56962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B3E0BD32-50E4-4DF3-9AD6-5C9F1260ED37}"/>
              </a:ext>
            </a:extLst>
          </p:cNvPr>
          <p:cNvCxnSpPr>
            <a:cxnSpLocks/>
          </p:cNvCxnSpPr>
          <p:nvPr/>
        </p:nvCxnSpPr>
        <p:spPr>
          <a:xfrm>
            <a:off x="2343462" y="1573967"/>
            <a:ext cx="1019332" cy="28481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7284061-810B-4069-9EDC-1CF0DEB8296B}"/>
              </a:ext>
            </a:extLst>
          </p:cNvPr>
          <p:cNvCxnSpPr>
            <a:cxnSpLocks/>
          </p:cNvCxnSpPr>
          <p:nvPr/>
        </p:nvCxnSpPr>
        <p:spPr>
          <a:xfrm>
            <a:off x="2173574" y="1492238"/>
            <a:ext cx="1888760" cy="36654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2B6A5581-6FB0-4B91-9C2F-317D60D0F027}"/>
              </a:ext>
            </a:extLst>
          </p:cNvPr>
          <p:cNvCxnSpPr>
            <a:cxnSpLocks/>
          </p:cNvCxnSpPr>
          <p:nvPr/>
        </p:nvCxnSpPr>
        <p:spPr>
          <a:xfrm flipH="1">
            <a:off x="9221450" y="1289154"/>
            <a:ext cx="627088" cy="11242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9CB929C7-BAED-46A0-B198-814D754D181E}"/>
              </a:ext>
            </a:extLst>
          </p:cNvPr>
          <p:cNvSpPr/>
          <p:nvPr/>
        </p:nvSpPr>
        <p:spPr>
          <a:xfrm>
            <a:off x="284813" y="523220"/>
            <a:ext cx="11752289" cy="61324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3FC2DE7-0557-49D0-B2C7-973F63634ADB}"/>
              </a:ext>
            </a:extLst>
          </p:cNvPr>
          <p:cNvSpPr txBox="1"/>
          <p:nvPr/>
        </p:nvSpPr>
        <p:spPr>
          <a:xfrm>
            <a:off x="284813" y="572341"/>
            <a:ext cx="2988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Most „</a:t>
            </a:r>
            <a:r>
              <a:rPr lang="de-DE" dirty="0" err="1"/>
              <a:t>meiosis</a:t>
            </a:r>
            <a:r>
              <a:rPr lang="de-DE" dirty="0"/>
              <a:t> genes“ </a:t>
            </a:r>
            <a:r>
              <a:rPr lang="de-DE" dirty="0" err="1"/>
              <a:t>present</a:t>
            </a:r>
            <a:endParaRPr lang="en-GB" dirty="0"/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165579D9-C95E-4586-A377-B306D3D7B595}"/>
              </a:ext>
            </a:extLst>
          </p:cNvPr>
          <p:cNvCxnSpPr>
            <a:cxnSpLocks/>
          </p:cNvCxnSpPr>
          <p:nvPr/>
        </p:nvCxnSpPr>
        <p:spPr>
          <a:xfrm>
            <a:off x="749508" y="3942413"/>
            <a:ext cx="734518" cy="1528997"/>
          </a:xfrm>
          <a:prstGeom prst="straightConnector1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BF44D89A-04F7-48C5-9E74-060899141BC4}"/>
              </a:ext>
            </a:extLst>
          </p:cNvPr>
          <p:cNvCxnSpPr>
            <a:cxnSpLocks/>
          </p:cNvCxnSpPr>
          <p:nvPr/>
        </p:nvCxnSpPr>
        <p:spPr>
          <a:xfrm>
            <a:off x="572818" y="4179543"/>
            <a:ext cx="702942" cy="1685360"/>
          </a:xfrm>
          <a:prstGeom prst="straightConnector1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36933234-A2DE-41BC-8BE7-FD5319FBBB3E}"/>
              </a:ext>
            </a:extLst>
          </p:cNvPr>
          <p:cNvCxnSpPr>
            <a:cxnSpLocks/>
          </p:cNvCxnSpPr>
          <p:nvPr/>
        </p:nvCxnSpPr>
        <p:spPr>
          <a:xfrm flipH="1">
            <a:off x="10200009" y="3665611"/>
            <a:ext cx="817761" cy="751382"/>
          </a:xfrm>
          <a:prstGeom prst="straightConnector1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1BBDCB58-F017-4B22-9DBF-5179594CFBDE}"/>
              </a:ext>
            </a:extLst>
          </p:cNvPr>
          <p:cNvCxnSpPr>
            <a:cxnSpLocks/>
          </p:cNvCxnSpPr>
          <p:nvPr/>
        </p:nvCxnSpPr>
        <p:spPr>
          <a:xfrm>
            <a:off x="2173574" y="1880548"/>
            <a:ext cx="1297898" cy="177175"/>
          </a:xfrm>
          <a:prstGeom prst="straightConnector1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3C809A8-1286-4E3E-8FBB-5A48A7EBE3CF}"/>
              </a:ext>
            </a:extLst>
          </p:cNvPr>
          <p:cNvCxnSpPr>
            <a:cxnSpLocks/>
          </p:cNvCxnSpPr>
          <p:nvPr/>
        </p:nvCxnSpPr>
        <p:spPr>
          <a:xfrm flipH="1">
            <a:off x="9413823" y="2208014"/>
            <a:ext cx="1195066" cy="362081"/>
          </a:xfrm>
          <a:prstGeom prst="straightConnector1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71A46B79-07C7-4EEF-9A0C-0491A1BB4858}"/>
              </a:ext>
            </a:extLst>
          </p:cNvPr>
          <p:cNvCxnSpPr>
            <a:cxnSpLocks/>
          </p:cNvCxnSpPr>
          <p:nvPr/>
        </p:nvCxnSpPr>
        <p:spPr>
          <a:xfrm>
            <a:off x="572818" y="3548920"/>
            <a:ext cx="822864" cy="764498"/>
          </a:xfrm>
          <a:prstGeom prst="straightConnector1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85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D4812093-CD52-4250-BF53-6F143FB08BB6}"/>
              </a:ext>
            </a:extLst>
          </p:cNvPr>
          <p:cNvSpPr txBox="1"/>
          <p:nvPr/>
        </p:nvSpPr>
        <p:spPr>
          <a:xfrm>
            <a:off x="334294" y="1618938"/>
            <a:ext cx="11690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Main </a:t>
            </a:r>
            <a:r>
              <a:rPr lang="de-DE" sz="2800" dirty="0" err="1"/>
              <a:t>question</a:t>
            </a:r>
            <a:r>
              <a:rPr lang="de-DE" sz="2800" dirty="0"/>
              <a:t>: </a:t>
            </a:r>
            <a:r>
              <a:rPr lang="de-DE" sz="2800" dirty="0" err="1"/>
              <a:t>Which</a:t>
            </a:r>
            <a:r>
              <a:rPr lang="de-DE" sz="2800" dirty="0"/>
              <a:t> genes </a:t>
            </a:r>
            <a:r>
              <a:rPr lang="de-DE" sz="2800" dirty="0" err="1"/>
              <a:t>are</a:t>
            </a:r>
            <a:r>
              <a:rPr lang="de-DE" sz="2800" dirty="0"/>
              <a:t> </a:t>
            </a:r>
            <a:r>
              <a:rPr lang="de-DE" sz="2800" dirty="0" err="1"/>
              <a:t>upregulated</a:t>
            </a:r>
            <a:r>
              <a:rPr lang="de-DE" sz="2800" dirty="0"/>
              <a:t> </a:t>
            </a:r>
            <a:r>
              <a:rPr lang="de-DE" sz="2800" dirty="0" err="1"/>
              <a:t>during</a:t>
            </a:r>
            <a:r>
              <a:rPr lang="de-DE" sz="2800" dirty="0"/>
              <a:t> observable sex in </a:t>
            </a:r>
            <a:r>
              <a:rPr lang="de-DE" sz="2800" dirty="0" err="1"/>
              <a:t>protists</a:t>
            </a:r>
            <a:r>
              <a:rPr lang="de-DE" sz="2800" dirty="0"/>
              <a:t>?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835095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387125A-43F4-4E91-BF90-0C48CE243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7224" y="891915"/>
            <a:ext cx="8385291" cy="507417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D7EF310-AF6E-4309-B812-3B7D2E5CD456}"/>
              </a:ext>
            </a:extLst>
          </p:cNvPr>
          <p:cNvSpPr txBox="1"/>
          <p:nvPr/>
        </p:nvSpPr>
        <p:spPr>
          <a:xfrm>
            <a:off x="3847082" y="203085"/>
            <a:ext cx="44978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Life </a:t>
            </a:r>
            <a:r>
              <a:rPr lang="de-DE" sz="2800" dirty="0" err="1"/>
              <a:t>cycle</a:t>
            </a:r>
            <a:r>
              <a:rPr lang="de-DE" sz="2800" dirty="0"/>
              <a:t> </a:t>
            </a:r>
            <a:r>
              <a:rPr lang="de-DE" sz="2800" dirty="0" err="1"/>
              <a:t>of</a:t>
            </a:r>
            <a:r>
              <a:rPr lang="de-DE" sz="2800" dirty="0"/>
              <a:t> </a:t>
            </a:r>
            <a:r>
              <a:rPr lang="de-DE" sz="2800" i="1" dirty="0" err="1"/>
              <a:t>Fisculla</a:t>
            </a:r>
            <a:r>
              <a:rPr lang="de-DE" sz="2800" i="1" dirty="0"/>
              <a:t> </a:t>
            </a:r>
            <a:r>
              <a:rPr lang="de-DE" sz="2800" i="1" dirty="0" err="1"/>
              <a:t>terrestris</a:t>
            </a:r>
            <a:r>
              <a:rPr lang="de-DE" sz="2800" dirty="0"/>
              <a:t> </a:t>
            </a:r>
            <a:endParaRPr lang="en-GB" sz="28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DFF7726-92BD-4B68-A226-2199364D74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79" t="34754" r="61148" b="20000"/>
          <a:stretch/>
        </p:blipFill>
        <p:spPr>
          <a:xfrm>
            <a:off x="0" y="707567"/>
            <a:ext cx="3521406" cy="495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78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1D44523B-F1F8-419A-9FF6-8C66547F0A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91" t="48851"/>
          <a:stretch/>
        </p:blipFill>
        <p:spPr>
          <a:xfrm>
            <a:off x="6166439" y="1168516"/>
            <a:ext cx="6025561" cy="454273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A6B5E12D-F3E5-4470-99A2-1842A421E994}"/>
              </a:ext>
            </a:extLst>
          </p:cNvPr>
          <p:cNvSpPr txBox="1"/>
          <p:nvPr/>
        </p:nvSpPr>
        <p:spPr>
          <a:xfrm>
            <a:off x="3495865" y="203085"/>
            <a:ext cx="52002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Nuclei </a:t>
            </a:r>
            <a:r>
              <a:rPr lang="de-DE" sz="2800" dirty="0" err="1"/>
              <a:t>fuse</a:t>
            </a:r>
            <a:r>
              <a:rPr lang="de-DE" sz="2800" dirty="0"/>
              <a:t> </a:t>
            </a:r>
            <a:r>
              <a:rPr lang="de-DE" sz="2800" dirty="0" err="1"/>
              <a:t>during</a:t>
            </a:r>
            <a:r>
              <a:rPr lang="de-DE" sz="2800" dirty="0"/>
              <a:t> </a:t>
            </a:r>
            <a:r>
              <a:rPr lang="de-DE" sz="2800" dirty="0" err="1"/>
              <a:t>cell</a:t>
            </a:r>
            <a:r>
              <a:rPr lang="de-DE" sz="2800" dirty="0"/>
              <a:t> </a:t>
            </a:r>
            <a:r>
              <a:rPr lang="de-DE" sz="2800" dirty="0" err="1"/>
              <a:t>aggregation</a:t>
            </a:r>
            <a:endParaRPr lang="en-GB" sz="28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C290C82-38F3-4C63-8209-AA87029AA8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94" t="33005" r="36065" b="25465"/>
          <a:stretch/>
        </p:blipFill>
        <p:spPr>
          <a:xfrm>
            <a:off x="-4996" y="1766686"/>
            <a:ext cx="6100996" cy="284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533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A6B5E12D-F3E5-4470-99A2-1842A421E994}"/>
              </a:ext>
            </a:extLst>
          </p:cNvPr>
          <p:cNvSpPr txBox="1"/>
          <p:nvPr/>
        </p:nvSpPr>
        <p:spPr>
          <a:xfrm>
            <a:off x="3493877" y="188094"/>
            <a:ext cx="52042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Differential </a:t>
            </a:r>
            <a:r>
              <a:rPr lang="de-DE" sz="2800" dirty="0" err="1"/>
              <a:t>expression</a:t>
            </a:r>
            <a:r>
              <a:rPr lang="de-DE" sz="2800" dirty="0"/>
              <a:t> </a:t>
            </a:r>
            <a:r>
              <a:rPr lang="de-DE" sz="2800" dirty="0" err="1"/>
              <a:t>experiment</a:t>
            </a:r>
            <a:endParaRPr lang="en-GB" sz="2800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9E6F53D-A9F2-4EB6-90EF-56AE13B2F8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210" y="3429000"/>
            <a:ext cx="5355741" cy="324090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77E87EDA-978B-44E5-8550-A4C51BCF90AD}"/>
              </a:ext>
            </a:extLst>
          </p:cNvPr>
          <p:cNvSpPr/>
          <p:nvPr/>
        </p:nvSpPr>
        <p:spPr>
          <a:xfrm>
            <a:off x="29471" y="1010961"/>
            <a:ext cx="6066529" cy="5658945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811A3F8-2753-4B98-ADAF-38A38E04F688}"/>
              </a:ext>
            </a:extLst>
          </p:cNvPr>
          <p:cNvSpPr/>
          <p:nvPr/>
        </p:nvSpPr>
        <p:spPr>
          <a:xfrm>
            <a:off x="6219210" y="1010961"/>
            <a:ext cx="5943319" cy="5663056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740D878-CF74-4DF3-A089-25DA7970099D}"/>
              </a:ext>
            </a:extLst>
          </p:cNvPr>
          <p:cNvSpPr txBox="1"/>
          <p:nvPr/>
        </p:nvSpPr>
        <p:spPr>
          <a:xfrm>
            <a:off x="29471" y="1010961"/>
            <a:ext cx="527061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Treatment 1:</a:t>
            </a:r>
          </a:p>
          <a:p>
            <a:r>
              <a:rPr lang="de-DE" sz="3200" dirty="0"/>
              <a:t>high </a:t>
            </a:r>
            <a:r>
              <a:rPr lang="de-DE" sz="3200" dirty="0" err="1"/>
              <a:t>mitotic</a:t>
            </a:r>
            <a:r>
              <a:rPr lang="de-DE" sz="3200" dirty="0"/>
              <a:t> </a:t>
            </a:r>
            <a:r>
              <a:rPr lang="de-DE" sz="3200" dirty="0" err="1"/>
              <a:t>growth</a:t>
            </a:r>
            <a:endParaRPr lang="de-DE" sz="3200" dirty="0"/>
          </a:p>
          <a:p>
            <a:r>
              <a:rPr lang="de-DE" sz="3200" dirty="0" err="1"/>
              <a:t>low</a:t>
            </a:r>
            <a:r>
              <a:rPr lang="de-DE" sz="3200" dirty="0"/>
              <a:t> putative </a:t>
            </a:r>
            <a:r>
              <a:rPr lang="de-DE" sz="3200" dirty="0" err="1"/>
              <a:t>meiosis</a:t>
            </a:r>
            <a:endParaRPr lang="de-DE" sz="3200" dirty="0"/>
          </a:p>
          <a:p>
            <a:r>
              <a:rPr lang="de-DE" sz="3200" dirty="0" err="1"/>
              <a:t>food</a:t>
            </a:r>
            <a:r>
              <a:rPr lang="de-DE" sz="3200" dirty="0"/>
              <a:t> </a:t>
            </a:r>
            <a:r>
              <a:rPr lang="de-DE" sz="3200" dirty="0" err="1"/>
              <a:t>present</a:t>
            </a:r>
            <a:r>
              <a:rPr lang="de-DE" sz="3200" dirty="0"/>
              <a:t> (</a:t>
            </a:r>
            <a:r>
              <a:rPr lang="de-DE" sz="3200" i="1" dirty="0"/>
              <a:t>S. cerevisiae</a:t>
            </a:r>
            <a:r>
              <a:rPr lang="de-DE" sz="3200" dirty="0"/>
              <a:t>)</a:t>
            </a:r>
          </a:p>
          <a:p>
            <a:r>
              <a:rPr lang="de-DE" sz="3200" dirty="0" err="1"/>
              <a:t>five</a:t>
            </a:r>
            <a:r>
              <a:rPr lang="de-DE" sz="3200" dirty="0"/>
              <a:t> </a:t>
            </a:r>
            <a:r>
              <a:rPr lang="de-DE" sz="3200" dirty="0" err="1"/>
              <a:t>replicates</a:t>
            </a:r>
            <a:r>
              <a:rPr lang="de-DE" sz="3200" dirty="0"/>
              <a:t> – RNA </a:t>
            </a:r>
            <a:r>
              <a:rPr lang="de-DE" sz="3200" dirty="0" err="1"/>
              <a:t>extracted</a:t>
            </a:r>
            <a:endParaRPr lang="de-DE" sz="32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EABFF13-3555-42C2-AFAF-F53EC1B50214}"/>
              </a:ext>
            </a:extLst>
          </p:cNvPr>
          <p:cNvSpPr txBox="1"/>
          <p:nvPr/>
        </p:nvSpPr>
        <p:spPr>
          <a:xfrm>
            <a:off x="6219210" y="1006850"/>
            <a:ext cx="532819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Treatment 2:</a:t>
            </a:r>
          </a:p>
          <a:p>
            <a:r>
              <a:rPr lang="de-DE" sz="3200" dirty="0"/>
              <a:t>Low </a:t>
            </a:r>
            <a:r>
              <a:rPr lang="de-DE" sz="3200" dirty="0" err="1"/>
              <a:t>mitotic</a:t>
            </a:r>
            <a:r>
              <a:rPr lang="de-DE" sz="3200" dirty="0"/>
              <a:t> </a:t>
            </a:r>
            <a:r>
              <a:rPr lang="de-DE" sz="3200" dirty="0" err="1"/>
              <a:t>growth</a:t>
            </a:r>
            <a:endParaRPr lang="de-DE" sz="3200" dirty="0"/>
          </a:p>
          <a:p>
            <a:r>
              <a:rPr lang="de-DE" sz="3200" dirty="0"/>
              <a:t>high putative </a:t>
            </a:r>
            <a:r>
              <a:rPr lang="de-DE" sz="3200" dirty="0" err="1"/>
              <a:t>meiosis</a:t>
            </a:r>
            <a:endParaRPr lang="de-DE" sz="3200" dirty="0"/>
          </a:p>
          <a:p>
            <a:r>
              <a:rPr lang="de-DE" sz="3200" dirty="0" err="1"/>
              <a:t>food</a:t>
            </a:r>
            <a:r>
              <a:rPr lang="de-DE" sz="3200" dirty="0"/>
              <a:t> absent/</a:t>
            </a:r>
            <a:r>
              <a:rPr lang="de-DE" sz="3200" dirty="0" err="1"/>
              <a:t>lowly</a:t>
            </a:r>
            <a:r>
              <a:rPr lang="de-DE" sz="3200" dirty="0"/>
              <a:t> abundant</a:t>
            </a:r>
          </a:p>
          <a:p>
            <a:r>
              <a:rPr lang="de-DE" sz="3200" dirty="0" err="1"/>
              <a:t>five</a:t>
            </a:r>
            <a:r>
              <a:rPr lang="de-DE" sz="3200" dirty="0"/>
              <a:t> </a:t>
            </a:r>
            <a:r>
              <a:rPr lang="de-DE" sz="3200" dirty="0" err="1"/>
              <a:t>replicates</a:t>
            </a:r>
            <a:r>
              <a:rPr lang="de-DE" sz="3200" dirty="0"/>
              <a:t> – RNA </a:t>
            </a:r>
            <a:r>
              <a:rPr lang="de-DE" sz="3200" dirty="0" err="1"/>
              <a:t>extracted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608544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FE34292D-2D0E-466E-BEFC-CD646DEC7EF0}"/>
              </a:ext>
            </a:extLst>
          </p:cNvPr>
          <p:cNvSpPr txBox="1"/>
          <p:nvPr/>
        </p:nvSpPr>
        <p:spPr>
          <a:xfrm>
            <a:off x="1258803" y="529351"/>
            <a:ext cx="8583825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200" dirty="0" err="1"/>
              <a:t>Intended</a:t>
            </a:r>
            <a:r>
              <a:rPr lang="de-DE" sz="3200" dirty="0"/>
              <a:t> </a:t>
            </a:r>
            <a:r>
              <a:rPr lang="de-DE" sz="3200" dirty="0" err="1"/>
              <a:t>workflow</a:t>
            </a:r>
            <a:endParaRPr lang="de-DE" sz="3200" dirty="0"/>
          </a:p>
          <a:p>
            <a:pPr algn="ctr"/>
            <a:endParaRPr lang="de-DE" sz="3200" dirty="0"/>
          </a:p>
          <a:p>
            <a:r>
              <a:rPr lang="de-DE" sz="3200" dirty="0"/>
              <a:t>RNA </a:t>
            </a:r>
            <a:r>
              <a:rPr lang="de-DE" sz="3200" dirty="0" err="1"/>
              <a:t>assembly</a:t>
            </a:r>
            <a:endParaRPr lang="de-DE" sz="3200" dirty="0"/>
          </a:p>
          <a:p>
            <a:r>
              <a:rPr lang="de-DE" sz="3200" dirty="0" err="1"/>
              <a:t>contamination</a:t>
            </a:r>
            <a:r>
              <a:rPr lang="de-DE" sz="3200" dirty="0"/>
              <a:t> </a:t>
            </a:r>
            <a:r>
              <a:rPr lang="de-DE" sz="3200" dirty="0" err="1"/>
              <a:t>removal</a:t>
            </a:r>
            <a:r>
              <a:rPr lang="de-DE" sz="3200" dirty="0"/>
              <a:t> (in </a:t>
            </a:r>
            <a:r>
              <a:rPr lang="de-DE" sz="3200" dirty="0" err="1"/>
              <a:t>particular</a:t>
            </a:r>
            <a:r>
              <a:rPr lang="de-DE" sz="3200" dirty="0"/>
              <a:t> </a:t>
            </a:r>
            <a:r>
              <a:rPr lang="de-DE" sz="3200" i="1" dirty="0"/>
              <a:t>S. cerevisiae</a:t>
            </a:r>
            <a:r>
              <a:rPr lang="de-DE" sz="3200" dirty="0"/>
              <a:t>)</a:t>
            </a:r>
          </a:p>
          <a:p>
            <a:r>
              <a:rPr lang="de-DE" sz="3200" dirty="0" err="1"/>
              <a:t>create</a:t>
            </a:r>
            <a:r>
              <a:rPr lang="de-DE" sz="3200" dirty="0"/>
              <a:t> </a:t>
            </a:r>
            <a:r>
              <a:rPr lang="de-DE" sz="3200" dirty="0" err="1"/>
              <a:t>reference</a:t>
            </a:r>
            <a:r>
              <a:rPr lang="de-DE" sz="3200" dirty="0"/>
              <a:t> </a:t>
            </a:r>
            <a:r>
              <a:rPr lang="de-DE" sz="3200" dirty="0" err="1"/>
              <a:t>transcriptome</a:t>
            </a:r>
            <a:endParaRPr lang="de-DE" sz="3200" dirty="0"/>
          </a:p>
          <a:p>
            <a:r>
              <a:rPr lang="de-DE" sz="3200" dirty="0" err="1"/>
              <a:t>map</a:t>
            </a:r>
            <a:r>
              <a:rPr lang="de-DE" sz="3200" dirty="0"/>
              <a:t> </a:t>
            </a:r>
            <a:r>
              <a:rPr lang="de-DE" sz="3200" dirty="0" err="1"/>
              <a:t>mRNA</a:t>
            </a:r>
            <a:r>
              <a:rPr lang="de-DE" sz="3200" dirty="0"/>
              <a:t> </a:t>
            </a:r>
            <a:r>
              <a:rPr lang="de-DE" sz="3200" dirty="0" err="1"/>
              <a:t>reads</a:t>
            </a:r>
            <a:r>
              <a:rPr lang="de-DE" sz="3200" dirty="0"/>
              <a:t> </a:t>
            </a:r>
            <a:r>
              <a:rPr lang="de-DE" sz="3200" dirty="0" err="1"/>
              <a:t>against</a:t>
            </a:r>
            <a:r>
              <a:rPr lang="de-DE" sz="3200" dirty="0"/>
              <a:t> </a:t>
            </a:r>
            <a:r>
              <a:rPr lang="de-DE" sz="3200" dirty="0" err="1"/>
              <a:t>reference</a:t>
            </a:r>
            <a:endParaRPr lang="de-DE" sz="3200" dirty="0"/>
          </a:p>
          <a:p>
            <a:r>
              <a:rPr lang="de-DE" sz="3200" dirty="0" err="1"/>
              <a:t>functional</a:t>
            </a:r>
            <a:r>
              <a:rPr lang="de-DE" sz="3200" dirty="0"/>
              <a:t> </a:t>
            </a:r>
            <a:r>
              <a:rPr lang="de-DE" sz="3200" dirty="0" err="1"/>
              <a:t>assignment</a:t>
            </a:r>
            <a:r>
              <a:rPr lang="de-DE" sz="3200" dirty="0"/>
              <a:t> </a:t>
            </a:r>
            <a:r>
              <a:rPr lang="de-DE" sz="3200" dirty="0" err="1"/>
              <a:t>of</a:t>
            </a:r>
            <a:r>
              <a:rPr lang="de-DE" sz="3200" dirty="0"/>
              <a:t> putative </a:t>
            </a:r>
            <a:r>
              <a:rPr lang="de-DE" sz="3200" dirty="0" err="1"/>
              <a:t>meiosis</a:t>
            </a:r>
            <a:r>
              <a:rPr lang="de-DE" sz="3200" dirty="0"/>
              <a:t> genes</a:t>
            </a:r>
          </a:p>
          <a:p>
            <a:r>
              <a:rPr lang="de-DE" sz="3200" dirty="0" err="1"/>
              <a:t>stastical</a:t>
            </a:r>
            <a:r>
              <a:rPr lang="de-DE" sz="3200" dirty="0"/>
              <a:t> </a:t>
            </a:r>
            <a:r>
              <a:rPr lang="de-DE" sz="3200" dirty="0" err="1"/>
              <a:t>comparison</a:t>
            </a:r>
            <a:r>
              <a:rPr lang="de-DE" sz="3200" dirty="0"/>
              <a:t>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expression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882668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3262317-7CEB-46AC-947F-B8E51301B0EB}"/>
              </a:ext>
            </a:extLst>
          </p:cNvPr>
          <p:cNvSpPr txBox="1"/>
          <p:nvPr/>
        </p:nvSpPr>
        <p:spPr>
          <a:xfrm>
            <a:off x="2007065" y="905903"/>
            <a:ext cx="88566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Structure of the paper </a:t>
            </a:r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1.RNA-seq assembly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2. DEGs detect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3.Enriched pathway and a example,</a:t>
            </a:r>
            <a:r>
              <a:rPr lang="zh-CN" altLang="en-US" dirty="0"/>
              <a:t> </a:t>
            </a:r>
            <a:r>
              <a:rPr lang="en-US" altLang="zh-CN" dirty="0"/>
              <a:t>like meiosis, DNA repair, Biosynthesis of antibiotics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4.pcr</a:t>
            </a:r>
            <a:r>
              <a:rPr lang="zh-CN" altLang="en-US" dirty="0"/>
              <a:t> </a:t>
            </a:r>
            <a:r>
              <a:rPr lang="en-US" altLang="zh-CN" dirty="0" err="1"/>
              <a:t>validatiion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35374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3834</TotalTime>
  <Words>387</Words>
  <Application>Microsoft Office PowerPoint</Application>
  <PresentationFormat>宽屏</PresentationFormat>
  <Paragraphs>121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Kenneth Dumack</dc:creator>
  <cp:lastModifiedBy>高山</cp:lastModifiedBy>
  <cp:revision>27</cp:revision>
  <dcterms:created xsi:type="dcterms:W3CDTF">2020-12-12T11:07:08Z</dcterms:created>
  <dcterms:modified xsi:type="dcterms:W3CDTF">2021-06-25T21:46:35Z</dcterms:modified>
</cp:coreProperties>
</file>

<file path=docProps/thumbnail.jpeg>
</file>